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8"/>
  </p:handoutMasterIdLst>
  <p:sldIdLst>
    <p:sldId id="256" r:id="rId2"/>
    <p:sldId id="257" r:id="rId3"/>
    <p:sldId id="258" r:id="rId4"/>
    <p:sldId id="259" r:id="rId5"/>
    <p:sldId id="280" r:id="rId6"/>
    <p:sldId id="281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39D0E-D4A1-497D-9A91-0214BFA490BC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A7414-C3EF-4B71-B4A3-AA261AB25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51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F7AC63-439A-4F8F-A07C-347B5CC95127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D759C6-AE5B-4924-8C1A-FA20B7F072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Publisher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5</a:t>
            </a:r>
          </a:p>
          <a:p>
            <a:r>
              <a:rPr lang="en-US" dirty="0" smtClean="0"/>
              <a:t>Working with Style and Design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35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False, the style may be imported for use into other publications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359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Columns may be added in a text box using the columns dialog box, on the Home Ribbon to select the number of desired columns.  True or False.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138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780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Overflows from one text box to another text box are the result of an error in publication planning.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49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False, occasionally a text box is not large enough to contain all the text, or a story must be continued on another page.  This results in an overflow of the text.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75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Continued on/from notices may be turned on or off for each text box in the publication.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325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946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__________ is a defined set of text and formatting attributes applied to text in a publication.</a:t>
            </a:r>
          </a:p>
          <a:p>
            <a:pPr lvl="1"/>
            <a:r>
              <a:rPr lang="en-US" dirty="0" smtClean="0"/>
              <a:t>A.  Design</a:t>
            </a:r>
          </a:p>
          <a:p>
            <a:pPr lvl="1"/>
            <a:r>
              <a:rPr lang="en-US" dirty="0" smtClean="0"/>
              <a:t>B.  Style</a:t>
            </a:r>
          </a:p>
          <a:p>
            <a:pPr lvl="1"/>
            <a:r>
              <a:rPr lang="en-US" dirty="0" smtClean="0"/>
              <a:t>C.  Scheme</a:t>
            </a:r>
          </a:p>
          <a:p>
            <a:pPr lvl="1"/>
            <a:r>
              <a:rPr lang="en-US" dirty="0" smtClean="0"/>
              <a:t>D. 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30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B. 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896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 guides are used to help to align text to the baseline so the text appears balanced among the columns.</a:t>
            </a:r>
          </a:p>
          <a:p>
            <a:pPr lvl="1"/>
            <a:r>
              <a:rPr lang="en-US" dirty="0" smtClean="0"/>
              <a:t>A.  Baseline</a:t>
            </a:r>
          </a:p>
          <a:p>
            <a:pPr lvl="1"/>
            <a:r>
              <a:rPr lang="en-US" dirty="0" smtClean="0"/>
              <a:t>B.  Margin</a:t>
            </a:r>
          </a:p>
          <a:p>
            <a:pPr lvl="1"/>
            <a:r>
              <a:rPr lang="en-US" dirty="0" smtClean="0"/>
              <a:t>C.  Row</a:t>
            </a:r>
          </a:p>
          <a:p>
            <a:pPr lvl="1"/>
            <a:r>
              <a:rPr lang="en-US" dirty="0" smtClean="0"/>
              <a:t>D.  Column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58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Publisher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Style</a:t>
            </a:r>
            <a:r>
              <a:rPr lang="en-US" dirty="0" smtClean="0"/>
              <a:t> = Defined set of text and formatting attributes that help maintain consistent formatting.</a:t>
            </a:r>
          </a:p>
          <a:p>
            <a:r>
              <a:rPr lang="en-US" dirty="0" smtClean="0"/>
              <a:t>Once a style is created, it can be used in other publications.</a:t>
            </a:r>
          </a:p>
          <a:p>
            <a:r>
              <a:rPr lang="en-US" dirty="0" smtClean="0"/>
              <a:t>Publisher Styles are located on the </a:t>
            </a:r>
            <a:r>
              <a:rPr lang="en-US" dirty="0">
                <a:solidFill>
                  <a:srgbClr val="FF0000"/>
                </a:solidFill>
              </a:rPr>
              <a:t>Home Ribbon</a:t>
            </a:r>
          </a:p>
          <a:p>
            <a:r>
              <a:rPr lang="en-US" dirty="0" smtClean="0"/>
              <a:t>Styles can be </a:t>
            </a:r>
            <a:r>
              <a:rPr lang="en-US" dirty="0">
                <a:solidFill>
                  <a:srgbClr val="FF0000"/>
                </a:solidFill>
              </a:rPr>
              <a:t>imported</a:t>
            </a:r>
            <a:r>
              <a:rPr lang="en-US" dirty="0" smtClean="0"/>
              <a:t> from other publications by using the Import Styles command in the Styles list on the Home Ribbon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593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 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72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feature allows text to flow to the next available text box when necessary?</a:t>
            </a:r>
          </a:p>
          <a:p>
            <a:pPr lvl="1"/>
            <a:r>
              <a:rPr lang="en-US" dirty="0" smtClean="0"/>
              <a:t>A.  Overflow</a:t>
            </a:r>
          </a:p>
          <a:p>
            <a:pPr lvl="1"/>
            <a:r>
              <a:rPr lang="en-US" dirty="0" smtClean="0"/>
              <a:t>B.  Excess</a:t>
            </a:r>
          </a:p>
          <a:p>
            <a:pPr lvl="1"/>
            <a:r>
              <a:rPr lang="en-US" dirty="0" smtClean="0"/>
              <a:t>C.   </a:t>
            </a:r>
            <a:r>
              <a:rPr lang="en-US" dirty="0" err="1" smtClean="0"/>
              <a:t>Autoflow</a:t>
            </a:r>
            <a:endParaRPr lang="en-US" dirty="0" smtClean="0"/>
          </a:p>
          <a:p>
            <a:pPr lvl="1"/>
            <a:r>
              <a:rPr lang="en-US" dirty="0" smtClean="0"/>
              <a:t>D.  Surplus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7750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C.  </a:t>
            </a:r>
            <a:r>
              <a:rPr lang="en-US" dirty="0" err="1" smtClean="0"/>
              <a:t>Autoflow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059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 is a formatting attribute that enlarges the first character in a text box or paragraph.</a:t>
            </a:r>
          </a:p>
          <a:p>
            <a:pPr lvl="1"/>
            <a:r>
              <a:rPr lang="en-US" dirty="0" smtClean="0"/>
              <a:t>A.  Cap</a:t>
            </a:r>
          </a:p>
          <a:p>
            <a:pPr lvl="1"/>
            <a:r>
              <a:rPr lang="en-US" dirty="0" smtClean="0"/>
              <a:t>B.  Drop Cap</a:t>
            </a:r>
          </a:p>
          <a:p>
            <a:pPr lvl="1"/>
            <a:r>
              <a:rPr lang="en-US" dirty="0" smtClean="0"/>
              <a:t>C.  Superscript</a:t>
            </a:r>
          </a:p>
          <a:p>
            <a:pPr lvl="1"/>
            <a:r>
              <a:rPr lang="en-US" dirty="0" smtClean="0"/>
              <a:t>D.  Subscript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70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B.  Drop 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74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text formatting effect that changes text to appear with a dark background?</a:t>
            </a:r>
          </a:p>
          <a:p>
            <a:pPr lvl="1"/>
            <a:r>
              <a:rPr lang="en-US" dirty="0" smtClean="0"/>
              <a:t>A.  Filled</a:t>
            </a:r>
          </a:p>
          <a:p>
            <a:pPr lvl="1"/>
            <a:r>
              <a:rPr lang="en-US" dirty="0" smtClean="0"/>
              <a:t>B.  Blackened</a:t>
            </a:r>
          </a:p>
          <a:p>
            <a:pPr lvl="1"/>
            <a:r>
              <a:rPr lang="en-US" dirty="0" smtClean="0"/>
              <a:t>C.  Highlighted</a:t>
            </a:r>
          </a:p>
          <a:p>
            <a:pPr lvl="1"/>
            <a:r>
              <a:rPr lang="en-US" dirty="0" smtClean="0"/>
              <a:t>D.  Reversed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951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D.  Reversed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83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Columns are seen in newspaper and magazine publications</a:t>
            </a:r>
          </a:p>
          <a:p>
            <a:r>
              <a:rPr lang="en-US" dirty="0" smtClean="0"/>
              <a:t>Located on Home Ribbon on the Paragraph Group</a:t>
            </a:r>
          </a:p>
          <a:p>
            <a:r>
              <a:rPr lang="en-US" sz="2600" dirty="0">
                <a:solidFill>
                  <a:srgbClr val="FF0000"/>
                </a:solidFill>
              </a:rPr>
              <a:t>Spacing options </a:t>
            </a:r>
            <a:r>
              <a:rPr lang="en-US" dirty="0" smtClean="0"/>
              <a:t>in Columns dialog box enables the user to adjust the spacing between columns</a:t>
            </a:r>
          </a:p>
          <a:p>
            <a:r>
              <a:rPr lang="en-US" dirty="0" smtClean="0"/>
              <a:t>Can adjust column spacing with the </a:t>
            </a:r>
            <a:r>
              <a:rPr lang="en-US" sz="2600" dirty="0">
                <a:solidFill>
                  <a:srgbClr val="FF0000"/>
                </a:solidFill>
              </a:rPr>
              <a:t>baseline guides </a:t>
            </a:r>
            <a:r>
              <a:rPr lang="en-US" dirty="0" smtClean="0"/>
              <a:t>using the Guides command on the </a:t>
            </a:r>
            <a:r>
              <a:rPr lang="en-US" sz="2600" dirty="0">
                <a:solidFill>
                  <a:srgbClr val="FF0000"/>
                </a:solidFill>
              </a:rPr>
              <a:t>Page Design Ribbon</a:t>
            </a:r>
          </a:p>
        </p:txBody>
      </p:sp>
    </p:spTree>
    <p:extLst>
      <p:ext uri="{BB962C8B-B14F-4D97-AF65-F5344CB8AC3E}">
        <p14:creationId xmlns:p14="http://schemas.microsoft.com/office/powerpoint/2010/main" val="335395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Text Boxes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solidFill>
                  <a:srgbClr val="FF0000"/>
                </a:solidFill>
              </a:rPr>
              <a:t>Drop Cap </a:t>
            </a:r>
            <a:r>
              <a:rPr lang="en-US" dirty="0" smtClean="0"/>
              <a:t>= enlarging the first character in a set of text that draws attention to the beginning of the section of text</a:t>
            </a:r>
          </a:p>
          <a:p>
            <a:r>
              <a:rPr lang="en-US" dirty="0" smtClean="0"/>
              <a:t>This attribute may be applied to an entire </a:t>
            </a:r>
            <a:r>
              <a:rPr lang="en-US" sz="2600" dirty="0">
                <a:solidFill>
                  <a:srgbClr val="FF0000"/>
                </a:solidFill>
              </a:rPr>
              <a:t>word </a:t>
            </a:r>
            <a:r>
              <a:rPr lang="en-US" dirty="0" smtClean="0"/>
              <a:t>or just a </a:t>
            </a:r>
            <a:r>
              <a:rPr lang="en-US" sz="2600" dirty="0">
                <a:solidFill>
                  <a:srgbClr val="FF0000"/>
                </a:solidFill>
              </a:rPr>
              <a:t>letter</a:t>
            </a:r>
          </a:p>
          <a:p>
            <a:r>
              <a:rPr lang="en-US" sz="2600" dirty="0">
                <a:solidFill>
                  <a:srgbClr val="FF0000"/>
                </a:solidFill>
              </a:rPr>
              <a:t>Reverse Text </a:t>
            </a:r>
            <a:r>
              <a:rPr lang="en-US" dirty="0" smtClean="0"/>
              <a:t>is a format that changes the typical look of text to light-colored text with a dark background.  Great way to highlight text on a publication.</a:t>
            </a:r>
          </a:p>
        </p:txBody>
      </p:sp>
    </p:spTree>
    <p:extLst>
      <p:ext uri="{BB962C8B-B14F-4D97-AF65-F5344CB8AC3E}">
        <p14:creationId xmlns:p14="http://schemas.microsoft.com/office/powerpoint/2010/main" val="875623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with Text Boxes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does not always fit into one text box or you may need to continue the text on another page.</a:t>
            </a:r>
          </a:p>
          <a:p>
            <a:r>
              <a:rPr lang="en-US" sz="2600" dirty="0">
                <a:solidFill>
                  <a:srgbClr val="FF0000"/>
                </a:solidFill>
              </a:rPr>
              <a:t>Text overflows </a:t>
            </a:r>
            <a:r>
              <a:rPr lang="en-US" dirty="0" smtClean="0"/>
              <a:t>may be created so the text can flow to the next text box.</a:t>
            </a:r>
          </a:p>
          <a:p>
            <a:r>
              <a:rPr lang="en-US" dirty="0" smtClean="0"/>
              <a:t>When text overflows are created, the text in multiple text boxes is automatically linked using the </a:t>
            </a:r>
            <a:r>
              <a:rPr lang="en-US" sz="2600" dirty="0" err="1">
                <a:solidFill>
                  <a:srgbClr val="FF0000"/>
                </a:solidFill>
              </a:rPr>
              <a:t>Autoflow</a:t>
            </a:r>
            <a:r>
              <a:rPr lang="en-US" dirty="0" smtClean="0"/>
              <a:t> feature.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0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with text boxes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boxes may also contain notification to tell the reader to locate other segments of the story.</a:t>
            </a:r>
          </a:p>
          <a:p>
            <a:r>
              <a:rPr lang="en-US" sz="2600" dirty="0">
                <a:solidFill>
                  <a:srgbClr val="FF0000"/>
                </a:solidFill>
              </a:rPr>
              <a:t>Continued On </a:t>
            </a:r>
            <a:r>
              <a:rPr lang="en-US" dirty="0" smtClean="0"/>
              <a:t>notice tells the reader where to find the next portion of the text.</a:t>
            </a:r>
          </a:p>
          <a:p>
            <a:r>
              <a:rPr lang="en-US" sz="2600" dirty="0">
                <a:solidFill>
                  <a:srgbClr val="FF0000"/>
                </a:solidFill>
              </a:rPr>
              <a:t>Continued From </a:t>
            </a:r>
            <a:r>
              <a:rPr lang="en-US" dirty="0" smtClean="0"/>
              <a:t>notice tells the reader where to find the previous portion of text.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12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your knowledge…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 Microsoft Publisher 2010 enables the user to define their own styles or modify existing styles.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True or False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66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87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True or False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a style is created, it may be used only in the publication for which it was created and may not be used for other publications.  </a:t>
            </a:r>
          </a:p>
        </p:txBody>
      </p:sp>
    </p:spTree>
    <p:extLst>
      <p:ext uri="{BB962C8B-B14F-4D97-AF65-F5344CB8AC3E}">
        <p14:creationId xmlns:p14="http://schemas.microsoft.com/office/powerpoint/2010/main" val="2640273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346</TotalTime>
  <Words>661</Words>
  <Application>Microsoft Office PowerPoint</Application>
  <PresentationFormat>On-screen Show (4:3)</PresentationFormat>
  <Paragraphs>83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Aspect</vt:lpstr>
      <vt:lpstr>Publisher </vt:lpstr>
      <vt:lpstr>Publisher Styles</vt:lpstr>
      <vt:lpstr>Working with columns</vt:lpstr>
      <vt:lpstr>Working with Text Boxes</vt:lpstr>
      <vt:lpstr>Working with Text Boxes Continued</vt:lpstr>
      <vt:lpstr>Working with text boxes Continued</vt:lpstr>
      <vt:lpstr>Test your knowledge…</vt:lpstr>
      <vt:lpstr>Answer</vt:lpstr>
      <vt:lpstr>True or False </vt:lpstr>
      <vt:lpstr>Answer</vt:lpstr>
      <vt:lpstr>True or False</vt:lpstr>
      <vt:lpstr>Answer</vt:lpstr>
      <vt:lpstr>True or False</vt:lpstr>
      <vt:lpstr>Answer</vt:lpstr>
      <vt:lpstr>True or False</vt:lpstr>
      <vt:lpstr>Answer</vt:lpstr>
      <vt:lpstr>PowerPoint Presentation</vt:lpstr>
      <vt:lpstr>Answer</vt:lpstr>
      <vt:lpstr>PowerPoint Presentation</vt:lpstr>
      <vt:lpstr>Answer</vt:lpstr>
      <vt:lpstr>PowerPoint Presentation</vt:lpstr>
      <vt:lpstr>Answer</vt:lpstr>
      <vt:lpstr>PowerPoint Presentation</vt:lpstr>
      <vt:lpstr>Answer</vt:lpstr>
      <vt:lpstr>PowerPoint Presentation</vt:lpstr>
      <vt:lpstr>Answer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Publisher </dc:title>
  <dc:creator>Johnson, Michelle T</dc:creator>
  <cp:lastModifiedBy>student</cp:lastModifiedBy>
  <cp:revision>18</cp:revision>
  <cp:lastPrinted>2011-12-16T21:44:27Z</cp:lastPrinted>
  <dcterms:created xsi:type="dcterms:W3CDTF">2011-12-16T16:01:36Z</dcterms:created>
  <dcterms:modified xsi:type="dcterms:W3CDTF">2012-05-07T15:20:47Z</dcterms:modified>
</cp:coreProperties>
</file>